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18" r:id="rId2"/>
    <p:sldId id="619" r:id="rId3"/>
    <p:sldId id="275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79" r:id="rId14"/>
    <p:sldId id="266" r:id="rId15"/>
    <p:sldId id="267" r:id="rId16"/>
    <p:sldId id="268" r:id="rId17"/>
    <p:sldId id="269" r:id="rId18"/>
    <p:sldId id="270" r:id="rId19"/>
    <p:sldId id="280" r:id="rId20"/>
    <p:sldId id="271" r:id="rId21"/>
    <p:sldId id="272" r:id="rId22"/>
    <p:sldId id="276" r:id="rId23"/>
    <p:sldId id="261" r:id="rId24"/>
    <p:sldId id="277" r:id="rId25"/>
    <p:sldId id="27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180DF1-F419-480C-A411-E19F9A37A4DF}" v="24" dt="2023-03-13T05:53:53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2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08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41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670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792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641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2374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275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415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990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439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734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844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605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547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804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874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C387F1B-3C7D-472B-B251-DFCDB3B5AF2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62A9F-80CF-4DD7-BDEA-96C6C356C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4715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928939" y="1143001"/>
            <a:ext cx="74882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100">
                <a:latin typeface="Book Antiqua" pitchFamily="18" charset="0"/>
              </a:rPr>
              <a:t>RUNGTA COLLEGE OF DENTAL SCIENCES &amp; RESEARCH 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633538" y="2708276"/>
            <a:ext cx="5453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dirty="0">
                <a:latin typeface="Book Antiqua" pitchFamily="18" charset="0"/>
              </a:rPr>
              <a:t>TITLE OF THE TOPIC:</a:t>
            </a:r>
            <a:r>
              <a:rPr lang="en-IN" sz="2400" dirty="0">
                <a:latin typeface="Book Antiqua" pitchFamily="18" charset="0"/>
              </a:rPr>
              <a:t> </a:t>
            </a:r>
            <a:endParaRPr lang="en-US" sz="2100" dirty="0">
              <a:latin typeface="Book Antiqua" pitchFamily="18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676401" y="5143500"/>
            <a:ext cx="85455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100">
                <a:latin typeface="Book Antiqua" pitchFamily="18" charset="0"/>
              </a:rPr>
              <a:t>DEPARTMENT OF CONSERVATIVE DENTISTRY AND ENDODONTICS  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/>
          <a:srcRect l="15781" r="15781"/>
          <a:stretch>
            <a:fillRect/>
          </a:stretch>
        </p:blipFill>
        <p:spPr bwMode="auto">
          <a:xfrm>
            <a:off x="1524001" y="846138"/>
            <a:ext cx="139382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B316D7-244F-4C8F-8BC5-1F0226160AD8}" type="slidenum">
              <a:rPr lang="en-US"/>
              <a:pPr/>
              <a:t>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8AE942-F726-D9A1-D944-70A84EB1B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262" y="2708276"/>
            <a:ext cx="7431668" cy="6401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F314-3EB9-C37F-8E54-FAE6B996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FINGER 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FC49A-F0F2-2AEE-9B3A-5DE39BE12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452880"/>
            <a:ext cx="9404723" cy="4795519"/>
          </a:xfrm>
        </p:spPr>
        <p:txBody>
          <a:bodyPr/>
          <a:lstStyle/>
          <a:p>
            <a:r>
              <a:rPr lang="en-IN" dirty="0"/>
              <a:t>INTRAORAL FINGER REST                   EXTRA ORAL FULCRUMS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CONVENTIONAL                                 1. PALM UP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CROSS ARCH                                      2. PALM DOWN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OPPOSITE ARCH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FINGER ON FINGER</a:t>
            </a:r>
          </a:p>
        </p:txBody>
      </p:sp>
    </p:spTree>
    <p:extLst>
      <p:ext uri="{BB962C8B-B14F-4D97-AF65-F5344CB8AC3E}">
        <p14:creationId xmlns:p14="http://schemas.microsoft.com/office/powerpoint/2010/main" val="171796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BD79-5BE5-3AC1-224F-35CDEC00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INTRA ORAL FINGER 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862B8-7974-CFB9-8B71-03C1DDB7E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473200"/>
            <a:ext cx="9404723" cy="4775199"/>
          </a:xfrm>
        </p:spPr>
        <p:txBody>
          <a:bodyPr/>
          <a:lstStyle/>
          <a:p>
            <a:r>
              <a:rPr lang="en-IN" dirty="0"/>
              <a:t>ITS ON TOOTH SURFACE CLOSE TO THE WORKING AREA</a:t>
            </a:r>
          </a:p>
          <a:p>
            <a:endParaRPr lang="en-IN" dirty="0"/>
          </a:p>
          <a:p>
            <a:r>
              <a:rPr lang="en-IN" dirty="0"/>
              <a:t>CONVENTIONAL : THE FINGER REST IS ESTLABLISHED ON TOOTH SURFACES IMMEDIATELY ADJACENT TO THE WORKING AREA</a:t>
            </a:r>
          </a:p>
          <a:p>
            <a:endParaRPr lang="en-IN" dirty="0"/>
          </a:p>
        </p:txBody>
      </p:sp>
      <p:pic>
        <p:nvPicPr>
          <p:cNvPr id="2050" name="Picture 2" descr="Instrumentation for Diagnosis and Basic Treatment of  Gingivitis/Periodontitis | Pocket Dentistry">
            <a:extLst>
              <a:ext uri="{FF2B5EF4-FFF2-40B4-BE49-F238E27FC236}">
                <a16:creationId xmlns:a16="http://schemas.microsoft.com/office/drawing/2014/main" id="{57034108-FC3C-963B-6265-7ABC8FC5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3337914"/>
            <a:ext cx="31051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4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2A861-32AD-2064-AD70-12C34AFC5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853440"/>
            <a:ext cx="9404723" cy="53949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CROSS ARCH : THE FINGER REST IS ESTLABLISHED ON TOOTH SURFACES ON THE OTHER SIDE OF THE SAME ARCH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pic>
        <p:nvPicPr>
          <p:cNvPr id="1026" name="Picture 2" descr="Principles of periodontal instrumentation – periobasics.com">
            <a:extLst>
              <a:ext uri="{FF2B5EF4-FFF2-40B4-BE49-F238E27FC236}">
                <a16:creationId xmlns:a16="http://schemas.microsoft.com/office/drawing/2014/main" id="{7493D4A2-4BFA-A760-A0E4-BE6C37F8E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61" y="2042160"/>
            <a:ext cx="728472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7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1FDF7-89B5-BC62-F2F0-20C2C7D6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Periodontal instrumentation">
            <a:extLst>
              <a:ext uri="{FF2B5EF4-FFF2-40B4-BE49-F238E27FC236}">
                <a16:creationId xmlns:a16="http://schemas.microsoft.com/office/drawing/2014/main" id="{1F67043E-5E73-6FF1-BFC3-EC099B5A1B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0" y="1554480"/>
            <a:ext cx="6532880" cy="47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07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4A72-4E88-7740-F58F-3A9573EE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7CAD-8C38-378C-EEF6-60BB68909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452718"/>
            <a:ext cx="9404723" cy="57956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b="1" u="sng" dirty="0"/>
              <a:t>OPPOSITE ARCH </a:t>
            </a:r>
            <a:r>
              <a:rPr lang="en-IN" dirty="0"/>
              <a:t>: THE FINGER REST IS ESTLABLISHED ON TOOTH SURFACE ON THE OPPOSITE ARCH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pic>
        <p:nvPicPr>
          <p:cNvPr id="4098" name="Picture 2" descr="Lec.10 Principles of Instrumentation A. Accessibility: Positioning of  Patient and Operator B. Visibility, Illumination, and Retr">
            <a:extLst>
              <a:ext uri="{FF2B5EF4-FFF2-40B4-BE49-F238E27FC236}">
                <a16:creationId xmlns:a16="http://schemas.microsoft.com/office/drawing/2014/main" id="{BB8F25EC-3D00-9162-45D9-D918F536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56" y="2367756"/>
            <a:ext cx="3543144" cy="33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3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7D1D-4F21-BBAA-1421-3C83E835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b="1" u="sng" dirty="0"/>
              <a:t>FINGER ON FINGER </a:t>
            </a:r>
            <a:r>
              <a:rPr lang="en-IN" sz="2400" b="1" dirty="0"/>
              <a:t>: </a:t>
            </a:r>
            <a:r>
              <a:rPr lang="en-IN" sz="2400" dirty="0"/>
              <a:t>THE FINGER REST IS ESTLABLISHED ON THE INDEX FINGER OR THUMB OF THE NON OPERATING HAND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E2F33A1-66C5-30F9-856F-07D6F25C0D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60" y="1778000"/>
            <a:ext cx="4265771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86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E8BD5-AFBF-68C7-7EE6-12CA2DA6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EXTRA ORAL FULCRUMS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77DE-6803-37F6-4118-2831FBF97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442720"/>
            <a:ext cx="9404723" cy="4805679"/>
          </a:xfrm>
        </p:spPr>
        <p:txBody>
          <a:bodyPr/>
          <a:lstStyle/>
          <a:p>
            <a:r>
              <a:rPr lang="en-IN" dirty="0"/>
              <a:t>EFFECTIVE FOR POSTERIOR MAXILLARY TOOTH </a:t>
            </a:r>
          </a:p>
          <a:p>
            <a:r>
              <a:rPr lang="en-IN" dirty="0"/>
              <a:t>ALLOW OPTIMAL ACCESS &amp; ANGULATION WHILE PROVIDING ADEQUATE STABILIZATION</a:t>
            </a:r>
          </a:p>
          <a:p>
            <a:r>
              <a:rPr lang="en-IN" dirty="0"/>
              <a:t>FINGERS IS PLACED ON THE PATEINTS FACE TO PROVIDE GREATEST DEGREE OF STABILITY</a:t>
            </a:r>
          </a:p>
        </p:txBody>
      </p:sp>
    </p:spTree>
    <p:extLst>
      <p:ext uri="{BB962C8B-B14F-4D97-AF65-F5344CB8AC3E}">
        <p14:creationId xmlns:p14="http://schemas.microsoft.com/office/powerpoint/2010/main" val="1629388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E2721-58D4-6459-0F78-1F1CBCE78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396240"/>
            <a:ext cx="9702800" cy="5852159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2 TYPES</a:t>
            </a:r>
          </a:p>
          <a:p>
            <a:r>
              <a:rPr lang="en-IN" dirty="0"/>
              <a:t>1) PALM UP :  THE PALM  FULCRUM IS ESTLABLISHED BY RESTING THE BACKS OF THE MIDDLE FINGER &amp; FOURTH FINGER ON THE SKIN OVERLYING THE LATERAL ASPECT OF MANDIBLE ON THE RIGHT SIDE OF THE FACE</a:t>
            </a:r>
          </a:p>
          <a:p>
            <a:endParaRPr lang="en-IN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49C280F-A4B1-0535-7D2C-3B6043BA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83" y="2072640"/>
            <a:ext cx="4475797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280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1893F-0677-8AB2-571B-03BFA54E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" y="558800"/>
            <a:ext cx="9450413" cy="56895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PALM DOWN : THE PALM DOWN FULCRUM IS ESTLABLISHED BY RESTING THE FRONT SURFACES OF THE MIDDLE &amp; FOURTH FINGER ON SKIN OVERLYING THE LATERAL ASPECT OF THE MANDIBLE ON THE LEFT SIDE OF FACE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9EBF0A1-9F2E-31AE-2293-FAF68546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83" y="2529840"/>
            <a:ext cx="4038917" cy="33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472A-FA4D-2B55-7672-6AF29085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/>
              <a:t>PALM UP AND PALM DOWN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3038560-AB2A-1DE0-EB4D-2E78055C6A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0" y="1595120"/>
            <a:ext cx="6888480" cy="406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4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44776" y="1314450"/>
            <a:ext cx="6945313" cy="82708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57400" y="2816225"/>
          <a:ext cx="7674428" cy="3747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874">
                <a:tc>
                  <a:txBody>
                    <a:bodyPr/>
                    <a:lstStyle/>
                    <a:p>
                      <a:r>
                        <a:rPr lang="en-US" sz="1400" dirty="0"/>
                        <a:t>Core areas*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**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Category #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sz="1400" dirty="0"/>
                        <a:t>ANATOMY OF PERIAPEX</a:t>
                      </a:r>
                    </a:p>
                    <a:p>
                      <a:r>
                        <a:rPr lang="en-US" sz="1400" dirty="0"/>
                        <a:t>CEMENTUM</a:t>
                      </a:r>
                    </a:p>
                    <a:p>
                      <a:r>
                        <a:rPr lang="en-US" sz="1400" dirty="0"/>
                        <a:t>PERIODOTAL LIGAMENT</a:t>
                      </a:r>
                    </a:p>
                    <a:p>
                      <a:r>
                        <a:rPr lang="en-US" sz="1400" dirty="0"/>
                        <a:t>INGLES CLASSIFICATION</a:t>
                      </a:r>
                    </a:p>
                    <a:p>
                      <a:r>
                        <a:rPr lang="en-US" sz="1400" dirty="0"/>
                        <a:t>ZONES OF FISH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COGNITIVE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MUST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sz="1400" dirty="0"/>
                        <a:t>PATHWAY OF ENTRY OF MICROORGANISMS IN TOOTH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PSYCHOMOTOR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NICE TO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sz="1400" dirty="0"/>
                        <a:t>DIAGNOSIS OF PERIAPICAL TISSUE</a:t>
                      </a:r>
                    </a:p>
                    <a:p>
                      <a:r>
                        <a:rPr lang="en-US" sz="1400" dirty="0"/>
                        <a:t>ENDO PERIO LESSIONS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AFFECTIVE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DESIRE TO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41" name="Rectangle 3"/>
          <p:cNvSpPr>
            <a:spLocks noChangeArrowheads="1"/>
          </p:cNvSpPr>
          <p:nvPr/>
        </p:nvSpPr>
        <p:spPr bwMode="auto">
          <a:xfrm>
            <a:off x="2405064" y="2266950"/>
            <a:ext cx="73485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100" b="1">
                <a:latin typeface="Times New Roman" pitchFamily="18" charset="0"/>
                <a:cs typeface="Times New Roman" pitchFamily="18" charset="0"/>
              </a:rPr>
              <a:t>At the end of this presentation the learner is expected to know ;</a:t>
            </a:r>
            <a:endParaRPr lang="en-US" sz="2100"/>
          </a:p>
        </p:txBody>
      </p:sp>
      <p:sp>
        <p:nvSpPr>
          <p:cNvPr id="9242" name="Slide Number Placeholder 4"/>
          <p:cNvSpPr>
            <a:spLocks noGrp="1" noChangeArrowheads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5C470C57-D0EE-49A7-AE61-940FD1D57264}" type="slidenum">
              <a:rPr lang="en-US" sz="1200">
                <a:solidFill>
                  <a:schemeClr val="tx2"/>
                </a:solidFill>
              </a:rPr>
              <a:pPr algn="l"/>
              <a:t>2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01FF-BFEB-61FD-60CD-07C1E140B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6322"/>
          </a:xfrm>
        </p:spPr>
        <p:txBody>
          <a:bodyPr/>
          <a:lstStyle/>
          <a:p>
            <a:r>
              <a:rPr lang="en-IN" b="1" u="sng" dirty="0"/>
              <a:t>INSTRUMENT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BCD32-271C-B56B-3DCE-875FDF7E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391920"/>
            <a:ext cx="9404723" cy="4856479"/>
          </a:xfrm>
        </p:spPr>
        <p:txBody>
          <a:bodyPr/>
          <a:lstStyle/>
          <a:p>
            <a:r>
              <a:rPr lang="en-IN" b="1" dirty="0"/>
              <a:t>ADAPTATION :</a:t>
            </a:r>
          </a:p>
          <a:p>
            <a:endParaRPr lang="en-IN" b="1" dirty="0"/>
          </a:p>
          <a:p>
            <a:r>
              <a:rPr lang="en-IN" dirty="0"/>
              <a:t>ADAPTATION REFERS TO THE MANNER IN WHICH THE WORKING END OF PERIODONATL INSTRUMENT IS PLACED AGAINST THE SURFACE OF TOOTH.</a:t>
            </a:r>
          </a:p>
          <a:p>
            <a:endParaRPr lang="en-IN" dirty="0"/>
          </a:p>
          <a:p>
            <a:r>
              <a:rPr lang="en-IN" dirty="0"/>
              <a:t>OBJECTIVE IS TO MAKE THE WORKING END OF INSTRUMENT CONFORM THE CONTOUR OF THE TOOTH SURFACE</a:t>
            </a:r>
          </a:p>
        </p:txBody>
      </p:sp>
    </p:spTree>
    <p:extLst>
      <p:ext uri="{BB962C8B-B14F-4D97-AF65-F5344CB8AC3E}">
        <p14:creationId xmlns:p14="http://schemas.microsoft.com/office/powerpoint/2010/main" val="1822222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61E8-3028-8F60-309F-3661A65D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/>
              <a:t>ANGULATION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87703-3A88-CB61-A91D-CE40FABD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473200"/>
            <a:ext cx="9404723" cy="47751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IT REFERS TO THE ANGLE BETWEEN FACE OF A BLADED INSTRUMENT AND THE TOOTH SURFACE</a:t>
            </a:r>
          </a:p>
          <a:p>
            <a:pPr>
              <a:lnSpc>
                <a:spcPct val="150000"/>
              </a:lnSpc>
            </a:pPr>
            <a:r>
              <a:rPr lang="en-IN" dirty="0"/>
              <a:t>ALSO CALLED TOOTH- BLADE RELATIONSHIP</a:t>
            </a:r>
          </a:p>
          <a:p>
            <a:pPr>
              <a:lnSpc>
                <a:spcPct val="150000"/>
              </a:lnSpc>
            </a:pPr>
            <a:r>
              <a:rPr lang="en-IN" dirty="0"/>
              <a:t>DURING INSERTION ANGLE  IS 0 DEGREE</a:t>
            </a:r>
          </a:p>
          <a:p>
            <a:pPr>
              <a:lnSpc>
                <a:spcPct val="150000"/>
              </a:lnSpc>
            </a:pPr>
            <a:r>
              <a:rPr lang="en-IN" dirty="0"/>
              <a:t>SCALING AND ROOT PALNING  45 TO 90 DEGREE</a:t>
            </a:r>
          </a:p>
        </p:txBody>
      </p:sp>
    </p:spTree>
    <p:extLst>
      <p:ext uri="{BB962C8B-B14F-4D97-AF65-F5344CB8AC3E}">
        <p14:creationId xmlns:p14="http://schemas.microsoft.com/office/powerpoint/2010/main" val="1533717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069E-3177-5721-F883-B16C0603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Take home message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3E291-ECFF-31A0-D1D1-A052CF0C8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2052918"/>
            <a:ext cx="6984702" cy="41954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Dentistry a modified pen grasp is used. </a:t>
            </a:r>
          </a:p>
          <a:p>
            <a:pPr>
              <a:lnSpc>
                <a:spcPct val="150000"/>
              </a:lnSpc>
            </a:pPr>
            <a:r>
              <a:rPr lang="en-US" dirty="0"/>
              <a:t>The middle finger is modified and the side of the finger placed on the shank of the instrument. </a:t>
            </a:r>
          </a:p>
          <a:p>
            <a:pPr>
              <a:lnSpc>
                <a:spcPct val="150000"/>
              </a:lnSpc>
            </a:pPr>
            <a:r>
              <a:rPr lang="en-US" dirty="0"/>
              <a:t>The index finger is bent at the second joint and is positioned above the middle modified pen grasp finger on the same side of the handle.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7046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69C05-F50E-FC7B-C9B5-FE3B7203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Questions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ADE9-0740-4611-D598-2826B94D1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52918"/>
            <a:ext cx="9404723" cy="41954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dirty="0"/>
              <a:t>Write a note on instrument grasp ?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Write a note on finger rest ?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Describe palm and thumb grasp. </a:t>
            </a:r>
          </a:p>
          <a:p>
            <a:pPr marL="457200" indent="-457200">
              <a:buFont typeface="+mj-lt"/>
              <a:buAutoNum type="arabicPeriod"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6262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F6B1-2387-8AAF-76EE-EB3EF3C5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F4C34-FD44-853D-B861-9BD53A141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330960"/>
            <a:ext cx="9404723" cy="4917439"/>
          </a:xfrm>
        </p:spPr>
        <p:txBody>
          <a:bodyPr/>
          <a:lstStyle/>
          <a:p>
            <a:r>
              <a:rPr lang="en-IN" dirty="0"/>
              <a:t>Jill </a:t>
            </a:r>
            <a:r>
              <a:rPr lang="en-IN" dirty="0" err="1"/>
              <a:t>Shiffer</a:t>
            </a:r>
            <a:r>
              <a:rPr lang="en-IN" dirty="0"/>
              <a:t> </a:t>
            </a:r>
            <a:r>
              <a:rPr lang="en-IN" dirty="0" err="1"/>
              <a:t>Nield</a:t>
            </a:r>
            <a:r>
              <a:rPr lang="en-IN" dirty="0"/>
              <a:t>-Gehrig, Fundamentals of periodontal instrumentation &amp; advanced root instrumentation, 6th edition</a:t>
            </a:r>
          </a:p>
          <a:p>
            <a:r>
              <a:rPr lang="en-IN" dirty="0"/>
              <a:t>2. Carranza's Clinical Periodontology, 9th edition</a:t>
            </a:r>
          </a:p>
          <a:p>
            <a:r>
              <a:rPr lang="en-IN" dirty="0"/>
              <a:t>3. H. Dong, et al, The effects of finger rest positions on hand muscle load and pinch force in simulated dental hygiene work; Journal of Dental Education, Apr 2005</a:t>
            </a:r>
          </a:p>
          <a:p>
            <a:r>
              <a:rPr lang="en-IN" dirty="0"/>
              <a:t>4. Gordon L. Pattison et al, Periodontal Instrumentation</a:t>
            </a:r>
          </a:p>
          <a:p>
            <a:r>
              <a:rPr lang="en-IN" dirty="0"/>
              <a:t>5. Anna M. Pattison, Dimensions of Dental Hygiene, Oct 20046. Diane Millar, Reinforced Periodontal Instrumentation and Ergonomics for Dental Care Provider, Apr 2007</a:t>
            </a:r>
          </a:p>
        </p:txBody>
      </p:sp>
    </p:spTree>
    <p:extLst>
      <p:ext uri="{BB962C8B-B14F-4D97-AF65-F5344CB8AC3E}">
        <p14:creationId xmlns:p14="http://schemas.microsoft.com/office/powerpoint/2010/main" val="2213791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1C20-65A3-59C1-3F59-6B1E1C92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DF8C8-3DF8-9517-8736-C187B8F2F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3600" dirty="0"/>
          </a:p>
          <a:p>
            <a:endParaRPr lang="en-IN" sz="3600" dirty="0"/>
          </a:p>
          <a:p>
            <a:pPr marL="0" indent="0">
              <a:buNone/>
            </a:pPr>
            <a:r>
              <a:rPr lang="en-IN" sz="3600" dirty="0"/>
              <a:t>        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215826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EDA-C737-34D1-2620-12CFF5FD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3AB0-6581-11F8-FFA5-1A29C07EC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341120"/>
            <a:ext cx="9404723" cy="4907279"/>
          </a:xfrm>
        </p:spPr>
        <p:txBody>
          <a:bodyPr/>
          <a:lstStyle/>
          <a:p>
            <a:r>
              <a:rPr lang="en-IN" dirty="0"/>
              <a:t>INSTRUMENT GRASP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MODIFIED PEN GRASP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STANDARD PEN GRASP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PALM AND THUMB GRASP</a:t>
            </a:r>
          </a:p>
          <a:p>
            <a:r>
              <a:rPr lang="en-IN" dirty="0"/>
              <a:t>FINGER REST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CONVENTIONAL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CROSS ARCH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OPPOSITE ARCH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FINGER ON FINGER</a:t>
            </a:r>
          </a:p>
        </p:txBody>
      </p:sp>
    </p:spTree>
    <p:extLst>
      <p:ext uri="{BB962C8B-B14F-4D97-AF65-F5344CB8AC3E}">
        <p14:creationId xmlns:p14="http://schemas.microsoft.com/office/powerpoint/2010/main" val="130923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596457-0330-FF37-079C-3113A2D2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                 INSTRUMENT GRASP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07E568-A29C-5CF9-F281-29A16E989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These are the manner of holding the instruments</a:t>
            </a:r>
          </a:p>
          <a:p>
            <a:r>
              <a:rPr lang="en-IN" dirty="0"/>
              <a:t>There are four grasps used with the hand instruments: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Modified pen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Inverted pen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Palm and thumb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Modified palm and thumb</a:t>
            </a:r>
          </a:p>
        </p:txBody>
      </p:sp>
    </p:spTree>
    <p:extLst>
      <p:ext uri="{BB962C8B-B14F-4D97-AF65-F5344CB8AC3E}">
        <p14:creationId xmlns:p14="http://schemas.microsoft.com/office/powerpoint/2010/main" val="406337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EA66F-C7A8-ED7A-AFC1-544A9D97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FINGER REST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E6D26-A2D2-6E54-A1CC-D0B9900E8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103718"/>
            <a:ext cx="9404723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800" b="1" dirty="0"/>
              <a:t>CONVENTIONAL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800" b="1" dirty="0"/>
              <a:t>CROSS ARCH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800" b="1" dirty="0"/>
              <a:t>OPPOSITE ARCH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800" b="1" dirty="0"/>
              <a:t>FINGER ON FINGER</a:t>
            </a:r>
          </a:p>
        </p:txBody>
      </p:sp>
    </p:spTree>
    <p:extLst>
      <p:ext uri="{BB962C8B-B14F-4D97-AF65-F5344CB8AC3E}">
        <p14:creationId xmlns:p14="http://schemas.microsoft.com/office/powerpoint/2010/main" val="4056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1DC9C-FAB1-89F0-1C8A-A75F0D23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91758"/>
            <a:ext cx="9404723" cy="1400530"/>
          </a:xfrm>
        </p:spPr>
        <p:txBody>
          <a:bodyPr/>
          <a:lstStyle/>
          <a:p>
            <a:r>
              <a:rPr lang="en-IN" dirty="0"/>
              <a:t>PEN GRASP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7A6C5-07B8-5CFF-4D8F-F6A28BE7E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90" y="1636358"/>
            <a:ext cx="9404723" cy="4195481"/>
          </a:xfrm>
        </p:spPr>
        <p:txBody>
          <a:bodyPr/>
          <a:lstStyle/>
          <a:p>
            <a:r>
              <a:rPr lang="en-IN" dirty="0"/>
              <a:t>THE THUMB, INDEX FINGER &amp; MIDDLE FINGER ARE USED TO HOLD INSTRUMENT AS PEN IS HELD</a:t>
            </a:r>
          </a:p>
          <a:p>
            <a:endParaRPr lang="en-IN" dirty="0"/>
          </a:p>
        </p:txBody>
      </p:sp>
      <p:pic>
        <p:nvPicPr>
          <p:cNvPr id="1026" name="Picture 2" descr="principles of instrumentation of hand instruments">
            <a:extLst>
              <a:ext uri="{FF2B5EF4-FFF2-40B4-BE49-F238E27FC236}">
                <a16:creationId xmlns:a16="http://schemas.microsoft.com/office/drawing/2014/main" id="{B4349647-0874-C6B8-04C9-70FA657FC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2611120"/>
            <a:ext cx="6110287" cy="38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A53CF-3BE0-52CF-4DDF-FCC32E68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91758"/>
            <a:ext cx="9404723" cy="1400530"/>
          </a:xfrm>
        </p:spPr>
        <p:txBody>
          <a:bodyPr/>
          <a:lstStyle/>
          <a:p>
            <a:r>
              <a:rPr lang="en-IN" b="1" dirty="0"/>
              <a:t>MODIFIED PEN GRASP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84EBA-0016-838F-339D-D3BDB01A7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41" y="1331259"/>
            <a:ext cx="9318333" cy="4195481"/>
          </a:xfrm>
        </p:spPr>
        <p:txBody>
          <a:bodyPr/>
          <a:lstStyle/>
          <a:p>
            <a:r>
              <a:rPr lang="en-IN" dirty="0"/>
              <a:t>THE MOST EFFECTIVE&amp; STABLE GRASP THE PAD OF MIDDLE FINGER REST ON THE SHANK</a:t>
            </a:r>
          </a:p>
          <a:p>
            <a:endParaRPr lang="en-IN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0A0F39-ABC9-B71A-E6C5-96D3D5E2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" y="2265680"/>
            <a:ext cx="6593840" cy="408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7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54E7-73A7-074F-9737-1D41AA93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PALM AND THUMB GRASP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746A-4D29-53A2-F829-61956F336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01078"/>
            <a:ext cx="9404723" cy="4195481"/>
          </a:xfrm>
        </p:spPr>
        <p:txBody>
          <a:bodyPr/>
          <a:lstStyle/>
          <a:p>
            <a:r>
              <a:rPr lang="en-IN" dirty="0"/>
              <a:t>USEFUL FOR STABILISING INSTRUMENTS DURING SHARPENING &amp; FOR MANIPULATING AIR &amp; WATER SYRINGE</a:t>
            </a:r>
          </a:p>
          <a:p>
            <a:r>
              <a:rPr lang="en-IN" dirty="0"/>
              <a:t>NOT RECOMMENDED FOR PERIODONTAL INSTRUMENTATION</a:t>
            </a:r>
          </a:p>
          <a:p>
            <a:endParaRPr lang="en-IN" dirty="0"/>
          </a:p>
        </p:txBody>
      </p:sp>
      <p:pic>
        <p:nvPicPr>
          <p:cNvPr id="3074" name="Picture 2" descr="principles of instrumentation of hand instruments">
            <a:extLst>
              <a:ext uri="{FF2B5EF4-FFF2-40B4-BE49-F238E27FC236}">
                <a16:creationId xmlns:a16="http://schemas.microsoft.com/office/drawing/2014/main" id="{C1182C20-7F7E-CE72-D3A2-EEBFE69A0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80" y="2701609"/>
            <a:ext cx="4307839" cy="364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6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B282-B537-063C-5614-4FD8D972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FINGER 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4C567-93B4-0E3F-A06B-B9B9EABB7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330960"/>
            <a:ext cx="9404723" cy="4917439"/>
          </a:xfrm>
        </p:spPr>
        <p:txBody>
          <a:bodyPr/>
          <a:lstStyle/>
          <a:p>
            <a:r>
              <a:rPr lang="en-IN" dirty="0"/>
              <a:t>SERVES TO STABILIZE THE HAND &amp; THE INSTRUMENT BY PROVIDING A FIRM FULCRUM AS A MOVEMENTS</a:t>
            </a:r>
          </a:p>
          <a:p>
            <a:r>
              <a:rPr lang="en-IN" dirty="0"/>
              <a:t>A GOOD FINGER REST PREVENT INJURY</a:t>
            </a:r>
          </a:p>
          <a:p>
            <a:r>
              <a:rPr lang="en-IN" dirty="0"/>
              <a:t>MAXIMAL CONTROL IS ACHIEVED BY USING MIDDLE FINGER</a:t>
            </a:r>
          </a:p>
          <a:p>
            <a:r>
              <a:rPr lang="en-IN" dirty="0"/>
              <a:t>MIDDLE FINGER IS KEPT BETWEEN THE INSTRUMENT SHANK AND FOURTH FINGER</a:t>
            </a:r>
          </a:p>
        </p:txBody>
      </p:sp>
    </p:spTree>
    <p:extLst>
      <p:ext uri="{BB962C8B-B14F-4D97-AF65-F5344CB8AC3E}">
        <p14:creationId xmlns:p14="http://schemas.microsoft.com/office/powerpoint/2010/main" val="2759892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</TotalTime>
  <Words>723</Words>
  <Application>Microsoft Office PowerPoint</Application>
  <PresentationFormat>Widescreen</PresentationFormat>
  <Paragraphs>107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Book Antiqua</vt:lpstr>
      <vt:lpstr>Century Gothic</vt:lpstr>
      <vt:lpstr>Times New Roman</vt:lpstr>
      <vt:lpstr>Wingdings</vt:lpstr>
      <vt:lpstr>Wingdings 3</vt:lpstr>
      <vt:lpstr>Ion</vt:lpstr>
      <vt:lpstr>PowerPoint Presentation</vt:lpstr>
      <vt:lpstr>Specific learning Objectives </vt:lpstr>
      <vt:lpstr>CONTENTS</vt:lpstr>
      <vt:lpstr>                 INSTRUMENT GRASP</vt:lpstr>
      <vt:lpstr>FINGER REST :</vt:lpstr>
      <vt:lpstr>PEN GRASP</vt:lpstr>
      <vt:lpstr>MODIFIED PEN GRASP</vt:lpstr>
      <vt:lpstr>PALM AND THUMB GRASP</vt:lpstr>
      <vt:lpstr>FINGER REST</vt:lpstr>
      <vt:lpstr>FINGER REST</vt:lpstr>
      <vt:lpstr>INTRA ORAL FINGER REST</vt:lpstr>
      <vt:lpstr>PowerPoint Presentation</vt:lpstr>
      <vt:lpstr>PowerPoint Presentation</vt:lpstr>
      <vt:lpstr>PowerPoint Presentation</vt:lpstr>
      <vt:lpstr>FINGER ON FINGER : THE FINGER REST IS ESTLABLISHED ON THE INDEX FINGER OR THUMB OF THE NON OPERATING HAND</vt:lpstr>
      <vt:lpstr>EXTRA ORAL FULCRUMS</vt:lpstr>
      <vt:lpstr>PowerPoint Presentation</vt:lpstr>
      <vt:lpstr>PowerPoint Presentation</vt:lpstr>
      <vt:lpstr>PALM UP AND PALM DOWN</vt:lpstr>
      <vt:lpstr>INSTRUMENT ADAPTATION</vt:lpstr>
      <vt:lpstr>ANGULATION :</vt:lpstr>
      <vt:lpstr>Take home message</vt:lpstr>
      <vt:lpstr>Questions :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RUNGTA COLLEGE OF DENTAL SCIENCES &amp; RESEARCH</dc:title>
  <dc:creator>velduti gopinath</dc:creator>
  <cp:lastModifiedBy>Monika Vidhani</cp:lastModifiedBy>
  <cp:revision>3</cp:revision>
  <dcterms:created xsi:type="dcterms:W3CDTF">2023-03-07T06:26:00Z</dcterms:created>
  <dcterms:modified xsi:type="dcterms:W3CDTF">2023-04-18T10:38:12Z</dcterms:modified>
</cp:coreProperties>
</file>